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charts/chart2.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81" r:id="rId3"/>
    <p:sldId id="287" r:id="rId4"/>
    <p:sldId id="273" r:id="rId5"/>
    <p:sldId id="275" r:id="rId6"/>
    <p:sldId id="263" r:id="rId7"/>
    <p:sldId id="289" r:id="rId8"/>
    <p:sldId id="290" r:id="rId9"/>
    <p:sldId id="288" r:id="rId10"/>
    <p:sldId id="284" r:id="rId11"/>
    <p:sldId id="285" r:id="rId12"/>
    <p:sldId id="286" r:id="rId13"/>
    <p:sldId id="264" r:id="rId14"/>
    <p:sldId id="265" r:id="rId15"/>
    <p:sldId id="274" r:id="rId16"/>
    <p:sldId id="278" r:id="rId17"/>
    <p:sldId id="280" r:id="rId18"/>
    <p:sldId id="279" r:id="rId19"/>
    <p:sldId id="266" r:id="rId20"/>
    <p:sldId id="267" r:id="rId21"/>
    <p:sldId id="268" r:id="rId22"/>
    <p:sldId id="269" r:id="rId23"/>
    <p:sldId id="270"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7" autoAdjust="0"/>
    <p:restoredTop sz="74088" autoAdjust="0"/>
  </p:normalViewPr>
  <p:slideViewPr>
    <p:cSldViewPr snapToGrid="0">
      <p:cViewPr varScale="1">
        <p:scale>
          <a:sx n="64" d="100"/>
          <a:sy n="64" d="100"/>
        </p:scale>
        <p:origin x="-134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mooth val="0"/>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smooth val="0"/>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smooth val="0"/>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marker val="1"/>
        <c:smooth val="0"/>
        <c:axId val="-2145915704"/>
        <c:axId val="-2146945144"/>
      </c:lineChart>
      <c:catAx>
        <c:axId val="-2145915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6945144"/>
        <c:crosses val="autoZero"/>
        <c:auto val="1"/>
        <c:lblAlgn val="ctr"/>
        <c:lblOffset val="100"/>
        <c:noMultiLvlLbl val="0"/>
      </c:catAx>
      <c:valAx>
        <c:axId val="-2146945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59157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gapWidth val="150"/>
        <c:axId val="2036513672"/>
        <c:axId val="2129256168"/>
      </c:barChart>
      <c:catAx>
        <c:axId val="2036513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9256168"/>
        <c:crosses val="autoZero"/>
        <c:auto val="1"/>
        <c:lblAlgn val="ctr"/>
        <c:lblOffset val="100"/>
        <c:noMultiLvlLbl val="0"/>
      </c:catAx>
      <c:valAx>
        <c:axId val="2129256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365136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E4FD2-52E3-41E2-B705-1D1647205E74}" type="datetimeFigureOut">
              <a:rPr lang="en-US" smtClean="0"/>
              <a:t>10/10/16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28D46-4511-49CE-B5B9-23BB9E815310}" type="slidenum">
              <a:rPr lang="en-US" smtClean="0"/>
              <a:t>‹#›</a:t>
            </a:fld>
            <a:endParaRPr lang="en-US"/>
          </a:p>
        </p:txBody>
      </p:sp>
    </p:spTree>
    <p:extLst>
      <p:ext uri="{BB962C8B-B14F-4D97-AF65-F5344CB8AC3E}">
        <p14:creationId xmlns:p14="http://schemas.microsoft.com/office/powerpoint/2010/main" val="379705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a:t>
            </a:fld>
            <a:endParaRPr lang="en-US"/>
          </a:p>
        </p:txBody>
      </p:sp>
    </p:spTree>
    <p:extLst>
      <p:ext uri="{BB962C8B-B14F-4D97-AF65-F5344CB8AC3E}">
        <p14:creationId xmlns:p14="http://schemas.microsoft.com/office/powerpoint/2010/main" val="251863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14</a:t>
            </a:fld>
            <a:endParaRPr lang="en-US"/>
          </a:p>
        </p:txBody>
      </p:sp>
    </p:spTree>
    <p:extLst>
      <p:ext uri="{BB962C8B-B14F-4D97-AF65-F5344CB8AC3E}">
        <p14:creationId xmlns:p14="http://schemas.microsoft.com/office/powerpoint/2010/main" val="2504512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15</a:t>
            </a:fld>
            <a:endParaRPr lang="en-US"/>
          </a:p>
        </p:txBody>
      </p:sp>
    </p:spTree>
    <p:extLst>
      <p:ext uri="{BB962C8B-B14F-4D97-AF65-F5344CB8AC3E}">
        <p14:creationId xmlns:p14="http://schemas.microsoft.com/office/powerpoint/2010/main" val="193958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line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16</a:t>
            </a:fld>
            <a:endParaRPr lang="en-US"/>
          </a:p>
        </p:txBody>
      </p:sp>
    </p:spTree>
    <p:extLst>
      <p:ext uri="{BB962C8B-B14F-4D97-AF65-F5344CB8AC3E}">
        <p14:creationId xmlns:p14="http://schemas.microsoft.com/office/powerpoint/2010/main" val="4259041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bar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17</a:t>
            </a:fld>
            <a:endParaRPr lang="en-US"/>
          </a:p>
        </p:txBody>
      </p:sp>
    </p:spTree>
    <p:extLst>
      <p:ext uri="{BB962C8B-B14F-4D97-AF65-F5344CB8AC3E}">
        <p14:creationId xmlns:p14="http://schemas.microsoft.com/office/powerpoint/2010/main" val="84380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18</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19</a:t>
            </a:fld>
            <a:endParaRPr lang="en-US"/>
          </a:p>
        </p:txBody>
      </p:sp>
    </p:spTree>
    <p:extLst>
      <p:ext uri="{BB962C8B-B14F-4D97-AF65-F5344CB8AC3E}">
        <p14:creationId xmlns:p14="http://schemas.microsoft.com/office/powerpoint/2010/main" val="2735644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20</a:t>
            </a:fld>
            <a:endParaRPr lang="en-US"/>
          </a:p>
        </p:txBody>
      </p:sp>
    </p:spTree>
    <p:extLst>
      <p:ext uri="{BB962C8B-B14F-4D97-AF65-F5344CB8AC3E}">
        <p14:creationId xmlns:p14="http://schemas.microsoft.com/office/powerpoint/2010/main" val="1262750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21</a:t>
            </a:fld>
            <a:endParaRPr lang="en-US"/>
          </a:p>
        </p:txBody>
      </p:sp>
    </p:spTree>
    <p:extLst>
      <p:ext uri="{BB962C8B-B14F-4D97-AF65-F5344CB8AC3E}">
        <p14:creationId xmlns:p14="http://schemas.microsoft.com/office/powerpoint/2010/main" val="3072770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22</a:t>
            </a:fld>
            <a:endParaRPr lang="en-US"/>
          </a:p>
        </p:txBody>
      </p:sp>
    </p:spTree>
    <p:extLst>
      <p:ext uri="{BB962C8B-B14F-4D97-AF65-F5344CB8AC3E}">
        <p14:creationId xmlns:p14="http://schemas.microsoft.com/office/powerpoint/2010/main" val="3799366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23</a:t>
            </a:fld>
            <a:endParaRPr lang="en-US"/>
          </a:p>
        </p:txBody>
      </p:sp>
    </p:spTree>
    <p:extLst>
      <p:ext uri="{BB962C8B-B14F-4D97-AF65-F5344CB8AC3E}">
        <p14:creationId xmlns:p14="http://schemas.microsoft.com/office/powerpoint/2010/main" val="2489875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house sitter had a party while you were gone and someone broke your vase!</a:t>
            </a:r>
          </a:p>
          <a:p>
            <a:r>
              <a:rPr lang="en-US" dirty="0" smtClean="0"/>
              <a:t> Luckily, you’ve placed a lot of microphones around in the room.</a:t>
            </a:r>
          </a:p>
          <a:p>
            <a:r>
              <a:rPr lang="en-US" dirty="0" smtClean="0"/>
              <a:t>You were in a hurry, though, and just threw them out there.</a:t>
            </a:r>
          </a:p>
        </p:txBody>
      </p:sp>
      <p:sp>
        <p:nvSpPr>
          <p:cNvPr id="4" name="Slide Number Placeholder 3"/>
          <p:cNvSpPr>
            <a:spLocks noGrp="1"/>
          </p:cNvSpPr>
          <p:nvPr>
            <p:ph type="sldNum" sz="quarter" idx="10"/>
          </p:nvPr>
        </p:nvSpPr>
        <p:spPr/>
        <p:txBody>
          <a:bodyPr/>
          <a:lstStyle/>
          <a:p>
            <a:fld id="{64C28D46-4511-49CE-B5B9-23BB9E815310}" type="slidenum">
              <a:rPr lang="en-US" smtClean="0"/>
              <a:t>2</a:t>
            </a:fld>
            <a:endParaRPr lang="en-US"/>
          </a:p>
        </p:txBody>
      </p:sp>
    </p:spTree>
    <p:extLst>
      <p:ext uri="{BB962C8B-B14F-4D97-AF65-F5344CB8AC3E}">
        <p14:creationId xmlns:p14="http://schemas.microsoft.com/office/powerpoint/2010/main" val="3326646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24</a:t>
            </a:fld>
            <a:endParaRPr lang="en-US"/>
          </a:p>
        </p:txBody>
      </p:sp>
    </p:spTree>
    <p:extLst>
      <p:ext uri="{BB962C8B-B14F-4D97-AF65-F5344CB8AC3E}">
        <p14:creationId xmlns:p14="http://schemas.microsoft.com/office/powerpoint/2010/main" val="3259453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speaker, </a:t>
            </a:r>
            <a:r>
              <a:rPr lang="en-US" dirty="0" err="1" smtClean="0"/>
              <a:t>denoise</a:t>
            </a:r>
            <a:r>
              <a:rPr lang="en-US" dirty="0" smtClean="0"/>
              <a:t> them</a:t>
            </a:r>
          </a:p>
          <a:p>
            <a:pPr lvl="1"/>
            <a:r>
              <a:rPr lang="en-US" dirty="0" smtClean="0"/>
              <a:t>To be able to hear each speaker better</a:t>
            </a:r>
          </a:p>
          <a:p>
            <a:pPr lvl="1"/>
            <a:r>
              <a:rPr lang="en-US" dirty="0" smtClean="0"/>
              <a:t>Afterward, it’s possible to do more processing</a:t>
            </a:r>
          </a:p>
        </p:txBody>
      </p:sp>
      <p:sp>
        <p:nvSpPr>
          <p:cNvPr id="4" name="Slide Number Placeholder 3"/>
          <p:cNvSpPr>
            <a:spLocks noGrp="1"/>
          </p:cNvSpPr>
          <p:nvPr>
            <p:ph type="sldNum" sz="quarter" idx="10"/>
          </p:nvPr>
        </p:nvSpPr>
        <p:spPr/>
        <p:txBody>
          <a:bodyPr/>
          <a:lstStyle/>
          <a:p>
            <a:fld id="{64C28D46-4511-49CE-B5B9-23BB9E815310}" type="slidenum">
              <a:rPr lang="en-US" smtClean="0"/>
              <a:t>4</a:t>
            </a:fld>
            <a:endParaRPr lang="en-US"/>
          </a:p>
        </p:txBody>
      </p:sp>
    </p:spTree>
    <p:extLst>
      <p:ext uri="{BB962C8B-B14F-4D97-AF65-F5344CB8AC3E}">
        <p14:creationId xmlns:p14="http://schemas.microsoft.com/office/powerpoint/2010/main" val="314222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 problem (technical name):</a:t>
            </a:r>
            <a:br>
              <a:rPr lang="en-US" dirty="0" smtClean="0"/>
            </a:br>
            <a:r>
              <a:rPr lang="en-US" dirty="0" smtClean="0"/>
              <a:t>Acoustic </a:t>
            </a:r>
            <a:r>
              <a:rPr lang="en-US" dirty="0" err="1" smtClean="0"/>
              <a:t>beamforming</a:t>
            </a:r>
            <a:r>
              <a:rPr lang="en-US" dirty="0" smtClean="0"/>
              <a:t> with arbitrary microphone placement</a:t>
            </a:r>
          </a:p>
          <a:p>
            <a:pPr lvl="1"/>
            <a:r>
              <a:rPr lang="en-US" dirty="0" smtClean="0"/>
              <a:t>Deep audio peak finding for TDOA</a:t>
            </a:r>
          </a:p>
          <a:p>
            <a:pPr lvl="1"/>
            <a:r>
              <a:rPr lang="en-US" dirty="0" smtClean="0"/>
              <a:t>Speech filtering w/</a:t>
            </a:r>
            <a:r>
              <a:rPr lang="en-US" dirty="0" err="1" smtClean="0"/>
              <a:t>denoising</a:t>
            </a:r>
            <a:r>
              <a:rPr lang="en-US" dirty="0" smtClean="0"/>
              <a:t> NN’s</a:t>
            </a:r>
          </a:p>
          <a:p>
            <a:pPr lvl="1"/>
            <a:r>
              <a:rPr lang="en-US" dirty="0" smtClean="0"/>
              <a:t>Joint learning of speaker IDs and cleaned signal</a:t>
            </a:r>
          </a:p>
          <a:p>
            <a:pPr marL="0" indent="0">
              <a:buNone/>
            </a:pPr>
            <a:endParaRPr lang="en-US" dirty="0" smtClean="0"/>
          </a:p>
          <a:p>
            <a:r>
              <a:rPr lang="en-US" dirty="0" smtClean="0"/>
              <a:t>Challenges:</a:t>
            </a:r>
          </a:p>
          <a:p>
            <a:pPr lvl="1"/>
            <a:r>
              <a:rPr lang="en-US" dirty="0" smtClean="0"/>
              <a:t>Internal challenges:</a:t>
            </a:r>
          </a:p>
          <a:p>
            <a:pPr lvl="2"/>
            <a:r>
              <a:rPr lang="en-US" dirty="0" smtClean="0"/>
              <a:t>Microphone polarization and timing</a:t>
            </a:r>
          </a:p>
          <a:p>
            <a:pPr lvl="1"/>
            <a:r>
              <a:rPr lang="en-US" dirty="0" smtClean="0"/>
              <a:t>External challenges:</a:t>
            </a:r>
          </a:p>
          <a:p>
            <a:pPr lvl="2"/>
            <a:r>
              <a:rPr lang="en-US" dirty="0" smtClean="0"/>
              <a:t>High noise floor and attenuation</a:t>
            </a:r>
          </a:p>
          <a:p>
            <a:pPr lvl="2"/>
            <a:r>
              <a:rPr lang="en-US" dirty="0" smtClean="0"/>
              <a:t>Multipath: may be in an anechoic chamber or you might be at Carnegie hall</a:t>
            </a:r>
          </a:p>
        </p:txBody>
      </p:sp>
      <p:sp>
        <p:nvSpPr>
          <p:cNvPr id="4" name="Slide Number Placeholder 3"/>
          <p:cNvSpPr>
            <a:spLocks noGrp="1"/>
          </p:cNvSpPr>
          <p:nvPr>
            <p:ph type="sldNum" sz="quarter" idx="10"/>
          </p:nvPr>
        </p:nvSpPr>
        <p:spPr/>
        <p:txBody>
          <a:bodyPr/>
          <a:lstStyle/>
          <a:p>
            <a:fld id="{64C28D46-4511-49CE-B5B9-23BB9E815310}" type="slidenum">
              <a:rPr lang="en-US" smtClean="0"/>
              <a:t>5</a:t>
            </a:fld>
            <a:endParaRPr lang="en-US"/>
          </a:p>
        </p:txBody>
      </p:sp>
    </p:spTree>
    <p:extLst>
      <p:ext uri="{BB962C8B-B14F-4D97-AF65-F5344CB8AC3E}">
        <p14:creationId xmlns:p14="http://schemas.microsoft.com/office/powerpoint/2010/main" val="323473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6</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7</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8</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9</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13</a:t>
            </a:fld>
            <a:endParaRPr lang="en-US"/>
          </a:p>
        </p:txBody>
      </p:sp>
    </p:spTree>
    <p:extLst>
      <p:ext uri="{BB962C8B-B14F-4D97-AF65-F5344CB8AC3E}">
        <p14:creationId xmlns:p14="http://schemas.microsoft.com/office/powerpoint/2010/main" val="414575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943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22721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48119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52236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2B6B2D-4A93-45D3-99D4-882853F3E16F}" type="datetimeFigureOut">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419685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2B6B2D-4A93-45D3-99D4-882853F3E16F}" type="datetimeFigureOut">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37757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B6B2D-4A93-45D3-99D4-882853F3E16F}" type="datetimeFigureOut">
              <a:rPr lang="en-US" smtClean="0"/>
              <a:t>10/10/16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70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2B6B2D-4A93-45D3-99D4-882853F3E16F}" type="datetimeFigureOut">
              <a:rPr lang="en-US" smtClean="0"/>
              <a:t>10/10/16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89199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6B2D-4A93-45D3-99D4-882853F3E16F}" type="datetimeFigureOut">
              <a:rPr lang="en-US" smtClean="0"/>
              <a:t>10/10/16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78914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0972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56567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B6B2D-4A93-45D3-99D4-882853F3E16F}" type="datetimeFigureOut">
              <a:rPr lang="en-US" smtClean="0"/>
              <a:t>10/10/16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0D481-81F7-47CA-ABBB-7FB9ADFEC7E4}" type="slidenum">
              <a:rPr lang="en-US" smtClean="0"/>
              <a:t>‹#›</a:t>
            </a:fld>
            <a:endParaRPr lang="en-US"/>
          </a:p>
        </p:txBody>
      </p:sp>
    </p:spTree>
    <p:extLst>
      <p:ext uri="{BB962C8B-B14F-4D97-AF65-F5344CB8AC3E}">
        <p14:creationId xmlns:p14="http://schemas.microsoft.com/office/powerpoint/2010/main" val="1848948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30.jpeg"/><Relationship Id="rId7" Type="http://schemas.openxmlformats.org/officeDocument/2006/relationships/image" Target="../media/image29.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656"/>
          <a:stretch/>
        </p:blipFill>
        <p:spPr>
          <a:xfrm>
            <a:off x="15876" y="0"/>
            <a:ext cx="12192000" cy="6858000"/>
          </a:xfrm>
          <a:prstGeom prst="rect">
            <a:avLst/>
          </a:prstGeom>
        </p:spPr>
      </p:pic>
      <p:sp>
        <p:nvSpPr>
          <p:cNvPr id="7" name="Rectangle 6"/>
          <p:cNvSpPr/>
          <p:nvPr/>
        </p:nvSpPr>
        <p:spPr>
          <a:xfrm>
            <a:off x="0" y="3048000"/>
            <a:ext cx="12192000" cy="17837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511418" y="3334404"/>
            <a:ext cx="12970" cy="12062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3447" y="3291188"/>
            <a:ext cx="7295744" cy="1323439"/>
          </a:xfrm>
          <a:prstGeom prst="rect">
            <a:avLst/>
          </a:prstGeom>
          <a:noFill/>
        </p:spPr>
        <p:txBody>
          <a:bodyPr wrap="square" rtlCol="0">
            <a:spAutoFit/>
          </a:bodyPr>
          <a:lstStyle/>
          <a:p>
            <a:r>
              <a:rPr lang="en-US" sz="3600" dirty="0" smtClean="0">
                <a:solidFill>
                  <a:schemeClr val="bg1"/>
                </a:solidFill>
              </a:rPr>
              <a:t>LESS NOISE WITH MORE SIGNAL</a:t>
            </a:r>
          </a:p>
          <a:p>
            <a:r>
              <a:rPr lang="en-US" sz="2400" dirty="0" smtClean="0">
                <a:solidFill>
                  <a:srgbClr val="CCFFCC"/>
                </a:solidFill>
                <a:latin typeface="+mj-lt"/>
              </a:rPr>
              <a:t>MULTI-MICROPHONE DENOISING</a:t>
            </a:r>
          </a:p>
          <a:p>
            <a:r>
              <a:rPr lang="en-US" sz="2000" dirty="0" smtClean="0">
                <a:solidFill>
                  <a:schemeClr val="bg1"/>
                </a:solidFill>
                <a:latin typeface="+mj-lt"/>
              </a:rPr>
              <a:t>Karl Ni</a:t>
            </a:r>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01" y="3670570"/>
            <a:ext cx="1609583" cy="533898"/>
          </a:xfrm>
          <a:prstGeom prst="rect">
            <a:avLst/>
          </a:prstGeom>
        </p:spPr>
      </p:pic>
    </p:spTree>
    <p:extLst>
      <p:ext uri="{BB962C8B-B14F-4D97-AF65-F5344CB8AC3E}">
        <p14:creationId xmlns:p14="http://schemas.microsoft.com/office/powerpoint/2010/main" val="5511581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7180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3049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755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12090"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03228" y="1621631"/>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48797" y="1621631"/>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12090" y="3993356"/>
            <a:ext cx="2438316" cy="800219"/>
          </a:xfrm>
          <a:prstGeom prst="rect">
            <a:avLst/>
          </a:prstGeom>
          <a:noFill/>
        </p:spPr>
        <p:txBody>
          <a:bodyPr wrap="square" rtlCol="0">
            <a:spAutoFit/>
          </a:bodyPr>
          <a:lstStyle/>
          <a:p>
            <a:r>
              <a:rPr lang="en-US" sz="2800" dirty="0" smtClean="0"/>
              <a:t>01.</a:t>
            </a:r>
          </a:p>
          <a:p>
            <a:r>
              <a:rPr lang="en-US" dirty="0" smtClean="0"/>
              <a:t>Thing One</a:t>
            </a:r>
            <a:endParaRPr lang="en-US" dirty="0"/>
          </a:p>
        </p:txBody>
      </p:sp>
      <p:sp>
        <p:nvSpPr>
          <p:cNvPr id="4" name="TextBox 3"/>
          <p:cNvSpPr txBox="1"/>
          <p:nvPr/>
        </p:nvSpPr>
        <p:spPr>
          <a:xfrm>
            <a:off x="83352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1.  Make sure it is interesting text.</a:t>
            </a:r>
            <a:endParaRPr lang="en-US" dirty="0">
              <a:solidFill>
                <a:schemeClr val="accent3"/>
              </a:solidFill>
            </a:endParaRPr>
          </a:p>
        </p:txBody>
      </p:sp>
      <p:sp>
        <p:nvSpPr>
          <p:cNvPr id="14" name="TextBox 13"/>
          <p:cNvSpPr txBox="1"/>
          <p:nvPr/>
        </p:nvSpPr>
        <p:spPr>
          <a:xfrm>
            <a:off x="3457659" y="3993356"/>
            <a:ext cx="2438316" cy="800219"/>
          </a:xfrm>
          <a:prstGeom prst="rect">
            <a:avLst/>
          </a:prstGeom>
          <a:noFill/>
        </p:spPr>
        <p:txBody>
          <a:bodyPr wrap="square" rtlCol="0">
            <a:spAutoFit/>
          </a:bodyPr>
          <a:lstStyle/>
          <a:p>
            <a:r>
              <a:rPr lang="en-US" sz="2800" dirty="0" smtClean="0"/>
              <a:t>02.</a:t>
            </a:r>
          </a:p>
          <a:p>
            <a:r>
              <a:rPr lang="en-US" dirty="0" smtClean="0"/>
              <a:t>Thing Two</a:t>
            </a:r>
            <a:endParaRPr lang="en-US" dirty="0"/>
          </a:p>
        </p:txBody>
      </p:sp>
      <p:sp>
        <p:nvSpPr>
          <p:cNvPr id="15" name="TextBox 14"/>
          <p:cNvSpPr txBox="1"/>
          <p:nvPr/>
        </p:nvSpPr>
        <p:spPr>
          <a:xfrm>
            <a:off x="347909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2.  Make sure it is interesting text.</a:t>
            </a:r>
            <a:endParaRPr lang="en-US" dirty="0">
              <a:solidFill>
                <a:schemeClr val="accent3"/>
              </a:solidFill>
            </a:endParaRPr>
          </a:p>
        </p:txBody>
      </p:sp>
      <p:sp>
        <p:nvSpPr>
          <p:cNvPr id="16" name="TextBox 15"/>
          <p:cNvSpPr txBox="1"/>
          <p:nvPr/>
        </p:nvSpPr>
        <p:spPr>
          <a:xfrm>
            <a:off x="6124660" y="3993356"/>
            <a:ext cx="2438316" cy="800219"/>
          </a:xfrm>
          <a:prstGeom prst="rect">
            <a:avLst/>
          </a:prstGeom>
          <a:noFill/>
        </p:spPr>
        <p:txBody>
          <a:bodyPr wrap="square" rtlCol="0">
            <a:spAutoFit/>
          </a:bodyPr>
          <a:lstStyle/>
          <a:p>
            <a:r>
              <a:rPr lang="en-US" sz="2800" dirty="0" smtClean="0"/>
              <a:t>03.</a:t>
            </a:r>
          </a:p>
          <a:p>
            <a:r>
              <a:rPr lang="en-US" dirty="0" smtClean="0"/>
              <a:t>Thing Three</a:t>
            </a:r>
            <a:endParaRPr lang="en-US" dirty="0"/>
          </a:p>
        </p:txBody>
      </p:sp>
      <p:sp>
        <p:nvSpPr>
          <p:cNvPr id="17" name="TextBox 16"/>
          <p:cNvSpPr txBox="1"/>
          <p:nvPr/>
        </p:nvSpPr>
        <p:spPr>
          <a:xfrm>
            <a:off x="614609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3.  Make sure it is interesting text.</a:t>
            </a:r>
            <a:endParaRPr lang="en-US" dirty="0">
              <a:solidFill>
                <a:schemeClr val="accent3"/>
              </a:solidFill>
            </a:endParaRPr>
          </a:p>
        </p:txBody>
      </p:sp>
      <p:sp>
        <p:nvSpPr>
          <p:cNvPr id="18" name="TextBox 17"/>
          <p:cNvSpPr txBox="1"/>
          <p:nvPr/>
        </p:nvSpPr>
        <p:spPr>
          <a:xfrm>
            <a:off x="8770229" y="3993356"/>
            <a:ext cx="2438316" cy="800219"/>
          </a:xfrm>
          <a:prstGeom prst="rect">
            <a:avLst/>
          </a:prstGeom>
          <a:noFill/>
        </p:spPr>
        <p:txBody>
          <a:bodyPr wrap="square" rtlCol="0">
            <a:spAutoFit/>
          </a:bodyPr>
          <a:lstStyle/>
          <a:p>
            <a:r>
              <a:rPr lang="en-US" sz="2800" dirty="0" smtClean="0"/>
              <a:t>04.</a:t>
            </a:r>
          </a:p>
          <a:p>
            <a:r>
              <a:rPr lang="en-US" dirty="0" smtClean="0"/>
              <a:t>Thing Four</a:t>
            </a:r>
            <a:endParaRPr lang="en-US" dirty="0"/>
          </a:p>
        </p:txBody>
      </p:sp>
      <p:sp>
        <p:nvSpPr>
          <p:cNvPr id="19" name="TextBox 18"/>
          <p:cNvSpPr txBox="1"/>
          <p:nvPr/>
        </p:nvSpPr>
        <p:spPr>
          <a:xfrm>
            <a:off x="879166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4.  Make sure it is interesting text.</a:t>
            </a:r>
            <a:endParaRPr lang="en-US" dirty="0">
              <a:solidFill>
                <a:schemeClr val="accent3"/>
              </a:solidFill>
            </a:endParaRPr>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Tree>
    <p:extLst>
      <p:ext uri="{BB962C8B-B14F-4D97-AF65-F5344CB8AC3E}">
        <p14:creationId xmlns:p14="http://schemas.microsoft.com/office/powerpoint/2010/main" val="119393168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FOUR THINGS</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97818"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644"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84486" y="1621631"/>
            <a:ext cx="2509753" cy="2135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1" name="Rectangle 20"/>
          <p:cNvSpPr/>
          <p:nvPr/>
        </p:nvSpPr>
        <p:spPr>
          <a:xfrm>
            <a:off x="897818" y="3817143"/>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57659" y="3817143"/>
            <a:ext cx="2509753" cy="21359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24644" y="3817143"/>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584486" y="3817143"/>
            <a:ext cx="2509753" cy="2135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4764" y="1707356"/>
            <a:ext cx="1800225" cy="400110"/>
          </a:xfrm>
          <a:prstGeom prst="rect">
            <a:avLst/>
          </a:prstGeom>
          <a:noFill/>
        </p:spPr>
        <p:txBody>
          <a:bodyPr wrap="square" rtlCol="0">
            <a:spAutoFit/>
          </a:bodyPr>
          <a:lstStyle/>
          <a:p>
            <a:pPr algn="ctr"/>
            <a:r>
              <a:rPr lang="en-US" sz="2000" dirty="0" smtClean="0">
                <a:solidFill>
                  <a:schemeClr val="bg1"/>
                </a:solidFill>
              </a:rPr>
              <a:t>THING ONE</a:t>
            </a:r>
            <a:endParaRPr lang="en-US" sz="2000" dirty="0">
              <a:solidFill>
                <a:schemeClr val="bg1"/>
              </a:solidFill>
            </a:endParaRPr>
          </a:p>
        </p:txBody>
      </p:sp>
      <p:cxnSp>
        <p:nvCxnSpPr>
          <p:cNvPr id="12" name="Straight Connector 11"/>
          <p:cNvCxnSpPr/>
          <p:nvPr/>
        </p:nvCxnSpPr>
        <p:spPr>
          <a:xfrm>
            <a:off x="4514850" y="2090976"/>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3464803" y="2228850"/>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One.  This is really interesting and informative.  I hope you like it.  I think it is cool.</a:t>
            </a:r>
            <a:endParaRPr lang="en-US" sz="1600" dirty="0">
              <a:solidFill>
                <a:schemeClr val="bg1"/>
              </a:solidFill>
            </a:endParaRPr>
          </a:p>
        </p:txBody>
      </p:sp>
      <p:sp>
        <p:nvSpPr>
          <p:cNvPr id="29" name="TextBox 28"/>
          <p:cNvSpPr txBox="1"/>
          <p:nvPr/>
        </p:nvSpPr>
        <p:spPr>
          <a:xfrm>
            <a:off x="3750388" y="3843338"/>
            <a:ext cx="1800225" cy="400110"/>
          </a:xfrm>
          <a:prstGeom prst="rect">
            <a:avLst/>
          </a:prstGeom>
          <a:noFill/>
        </p:spPr>
        <p:txBody>
          <a:bodyPr wrap="square" rtlCol="0">
            <a:spAutoFit/>
          </a:bodyPr>
          <a:lstStyle/>
          <a:p>
            <a:pPr algn="ctr"/>
            <a:r>
              <a:rPr lang="en-US" sz="2000" dirty="0" smtClean="0">
                <a:solidFill>
                  <a:schemeClr val="bg1"/>
                </a:solidFill>
              </a:rPr>
              <a:t>THING TWO</a:t>
            </a:r>
            <a:endParaRPr lang="en-US" sz="2000" dirty="0">
              <a:solidFill>
                <a:schemeClr val="bg1"/>
              </a:solidFill>
            </a:endParaRPr>
          </a:p>
        </p:txBody>
      </p:sp>
      <p:cxnSp>
        <p:nvCxnSpPr>
          <p:cNvPr id="30" name="Straight Connector 29"/>
          <p:cNvCxnSpPr/>
          <p:nvPr/>
        </p:nvCxnSpPr>
        <p:spPr>
          <a:xfrm>
            <a:off x="4450474" y="4226958"/>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1" name="TextBox 30"/>
          <p:cNvSpPr txBox="1"/>
          <p:nvPr/>
        </p:nvSpPr>
        <p:spPr>
          <a:xfrm>
            <a:off x="3400427" y="4364832"/>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Two.  This is really interesting and informative.  I hope you like it.  I think it is cool.</a:t>
            </a:r>
            <a:endParaRPr lang="en-US" sz="1600" dirty="0">
              <a:solidFill>
                <a:schemeClr val="bg1"/>
              </a:solidFill>
            </a:endParaRPr>
          </a:p>
        </p:txBody>
      </p:sp>
      <p:sp>
        <p:nvSpPr>
          <p:cNvPr id="32" name="TextBox 31"/>
          <p:cNvSpPr txBox="1"/>
          <p:nvPr/>
        </p:nvSpPr>
        <p:spPr>
          <a:xfrm>
            <a:off x="8941678" y="1662907"/>
            <a:ext cx="1800225" cy="400110"/>
          </a:xfrm>
          <a:prstGeom prst="rect">
            <a:avLst/>
          </a:prstGeom>
          <a:noFill/>
        </p:spPr>
        <p:txBody>
          <a:bodyPr wrap="square" rtlCol="0">
            <a:spAutoFit/>
          </a:bodyPr>
          <a:lstStyle/>
          <a:p>
            <a:pPr algn="ctr"/>
            <a:r>
              <a:rPr lang="en-US" sz="2000" dirty="0" smtClean="0">
                <a:solidFill>
                  <a:schemeClr val="bg1"/>
                </a:solidFill>
              </a:rPr>
              <a:t>THING THREE</a:t>
            </a:r>
            <a:endParaRPr lang="en-US" sz="2000" dirty="0">
              <a:solidFill>
                <a:schemeClr val="bg1"/>
              </a:solidFill>
            </a:endParaRPr>
          </a:p>
        </p:txBody>
      </p:sp>
      <p:cxnSp>
        <p:nvCxnSpPr>
          <p:cNvPr id="33" name="Straight Connector 32"/>
          <p:cNvCxnSpPr/>
          <p:nvPr/>
        </p:nvCxnSpPr>
        <p:spPr>
          <a:xfrm>
            <a:off x="9641764" y="2046527"/>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4" name="TextBox 33"/>
          <p:cNvSpPr txBox="1"/>
          <p:nvPr/>
        </p:nvSpPr>
        <p:spPr>
          <a:xfrm>
            <a:off x="8591717" y="2184401"/>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Three.  This is really interesting and informative.  I hope you like it.  I think it is cool.</a:t>
            </a:r>
            <a:endParaRPr lang="en-US" sz="1600" dirty="0">
              <a:solidFill>
                <a:schemeClr val="bg1"/>
              </a:solidFill>
            </a:endParaRPr>
          </a:p>
        </p:txBody>
      </p:sp>
      <p:sp>
        <p:nvSpPr>
          <p:cNvPr id="35" name="TextBox 34"/>
          <p:cNvSpPr txBox="1"/>
          <p:nvPr/>
        </p:nvSpPr>
        <p:spPr>
          <a:xfrm>
            <a:off x="8934447" y="3870555"/>
            <a:ext cx="1800225" cy="400110"/>
          </a:xfrm>
          <a:prstGeom prst="rect">
            <a:avLst/>
          </a:prstGeom>
          <a:noFill/>
        </p:spPr>
        <p:txBody>
          <a:bodyPr wrap="square" rtlCol="0">
            <a:spAutoFit/>
          </a:bodyPr>
          <a:lstStyle/>
          <a:p>
            <a:pPr algn="ctr"/>
            <a:r>
              <a:rPr lang="en-US" sz="2000" dirty="0" smtClean="0">
                <a:solidFill>
                  <a:schemeClr val="bg1"/>
                </a:solidFill>
              </a:rPr>
              <a:t>THING FOUR</a:t>
            </a:r>
            <a:endParaRPr lang="en-US" sz="2000" dirty="0">
              <a:solidFill>
                <a:schemeClr val="bg1"/>
              </a:solidFill>
            </a:endParaRPr>
          </a:p>
        </p:txBody>
      </p:sp>
      <p:cxnSp>
        <p:nvCxnSpPr>
          <p:cNvPr id="36" name="Straight Connector 35"/>
          <p:cNvCxnSpPr/>
          <p:nvPr/>
        </p:nvCxnSpPr>
        <p:spPr>
          <a:xfrm>
            <a:off x="9634533" y="4254175"/>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9" name="TextBox 38"/>
          <p:cNvSpPr txBox="1"/>
          <p:nvPr/>
        </p:nvSpPr>
        <p:spPr>
          <a:xfrm>
            <a:off x="8584486" y="4392049"/>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Four.  This is really interesting and informative.  I hope you like it.  I think it is cool.</a:t>
            </a:r>
            <a:endParaRPr lang="en-US" sz="1600" dirty="0">
              <a:solidFill>
                <a:schemeClr val="bg1"/>
              </a:solidFill>
            </a:endParaRPr>
          </a:p>
        </p:txBody>
      </p:sp>
    </p:spTree>
    <p:extLst>
      <p:ext uri="{BB962C8B-B14F-4D97-AF65-F5344CB8AC3E}">
        <p14:creationId xmlns:p14="http://schemas.microsoft.com/office/powerpoint/2010/main" val="5296585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CUSTOMER STATEMENT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 name="Rectangle 1"/>
          <p:cNvSpPr/>
          <p:nvPr/>
        </p:nvSpPr>
        <p:spPr>
          <a:xfrm>
            <a:off x="-1" y="1601975"/>
            <a:ext cx="6110177" cy="38064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10176" y="1601974"/>
            <a:ext cx="6081823" cy="380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56251" y="2428928"/>
            <a:ext cx="5989674" cy="1938992"/>
          </a:xfrm>
          <a:prstGeom prst="rect">
            <a:avLst/>
          </a:prstGeom>
          <a:noFill/>
        </p:spPr>
        <p:txBody>
          <a:bodyPr wrap="square" rtlCol="0">
            <a:spAutoFit/>
          </a:bodyPr>
          <a:lstStyle/>
          <a:p>
            <a:pPr algn="ctr"/>
            <a:r>
              <a:rPr lang="en-US" sz="2400" i="1" dirty="0" smtClean="0">
                <a:solidFill>
                  <a:schemeClr val="bg1"/>
                </a:solidFill>
              </a:rPr>
              <a:t>“The path of the righteous man is beset on all sides by the inequities of the selfish and tyranny of evil men.  Blessed is he who, in the name of charity and good will, shepherds the weak through the valley of darkness.”</a:t>
            </a:r>
            <a:endParaRPr lang="en-US" sz="2400" i="1" dirty="0">
              <a:solidFill>
                <a:schemeClr val="bg1"/>
              </a:solidFill>
            </a:endParaRPr>
          </a:p>
        </p:txBody>
      </p:sp>
    </p:spTree>
    <p:extLst>
      <p:ext uri="{BB962C8B-B14F-4D97-AF65-F5344CB8AC3E}">
        <p14:creationId xmlns:p14="http://schemas.microsoft.com/office/powerpoint/2010/main" val="19531327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LINE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85173892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458419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BAR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72006237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827096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smtClean="0"/>
              <a:t>info@lab41.org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650-234-8999</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845940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Blue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89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561" b="-15561"/>
          <a:stretch/>
        </p:blipFill>
        <p:spPr>
          <a:xfrm>
            <a:off x="0" y="0"/>
            <a:ext cx="12192000" cy="8121804"/>
          </a:xfrm>
          <a:prstGeom prst="rect">
            <a:avLst/>
          </a:prstGeom>
        </p:spPr>
      </p:pic>
    </p:spTree>
    <p:extLst>
      <p:ext uri="{BB962C8B-B14F-4D97-AF65-F5344CB8AC3E}">
        <p14:creationId xmlns:p14="http://schemas.microsoft.com/office/powerpoint/2010/main" val="15108250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Red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3728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Grey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814546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19633111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187097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7835635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464" b="7464"/>
          <a:stretch/>
        </p:blipFill>
        <p:spPr>
          <a:xfrm>
            <a:off x="0" y="-1270000"/>
            <a:ext cx="12192000" cy="8128000"/>
          </a:xfrm>
          <a:prstGeom prst="rect">
            <a:avLst/>
          </a:prstGeom>
        </p:spPr>
      </p:pic>
    </p:spTree>
    <p:extLst>
      <p:ext uri="{BB962C8B-B14F-4D97-AF65-F5344CB8AC3E}">
        <p14:creationId xmlns:p14="http://schemas.microsoft.com/office/powerpoint/2010/main" val="28025061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WHAT DO YOU WANT TO FIND OUT?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PROBLEM STATEMENT</a:t>
            </a:r>
            <a:endParaRPr lang="en-US" sz="2000" dirty="0">
              <a:solidFill>
                <a:schemeClr val="accent2"/>
              </a:solidFill>
            </a:endParaRPr>
          </a:p>
        </p:txBody>
      </p:sp>
      <p:sp>
        <p:nvSpPr>
          <p:cNvPr id="2" name="Rectangle 1"/>
          <p:cNvSpPr/>
          <p:nvPr/>
        </p:nvSpPr>
        <p:spPr>
          <a:xfrm>
            <a:off x="0" y="1609063"/>
            <a:ext cx="4111256" cy="275028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11256" y="1591057"/>
            <a:ext cx="3976576" cy="275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57060" y="1651591"/>
            <a:ext cx="2884968" cy="461665"/>
          </a:xfrm>
          <a:prstGeom prst="rect">
            <a:avLst/>
          </a:prstGeom>
          <a:noFill/>
        </p:spPr>
        <p:txBody>
          <a:bodyPr wrap="square" rtlCol="0">
            <a:spAutoFit/>
          </a:bodyPr>
          <a:lstStyle/>
          <a:p>
            <a:pPr algn="ctr"/>
            <a:r>
              <a:rPr lang="en-US" sz="2400" dirty="0" smtClean="0">
                <a:solidFill>
                  <a:schemeClr val="bg1"/>
                </a:solidFill>
              </a:rPr>
              <a:t>Customer Problem</a:t>
            </a:r>
            <a:endParaRPr lang="en-US" sz="2400" dirty="0">
              <a:solidFill>
                <a:schemeClr val="bg1"/>
              </a:solidFill>
            </a:endParaRPr>
          </a:p>
        </p:txBody>
      </p:sp>
      <p:sp>
        <p:nvSpPr>
          <p:cNvPr id="9" name="TextBox 8"/>
          <p:cNvSpPr txBox="1"/>
          <p:nvPr/>
        </p:nvSpPr>
        <p:spPr>
          <a:xfrm>
            <a:off x="4111256" y="2292557"/>
            <a:ext cx="3976576" cy="1200329"/>
          </a:xfrm>
          <a:prstGeom prst="rect">
            <a:avLst/>
          </a:prstGeom>
          <a:noFill/>
        </p:spPr>
        <p:txBody>
          <a:bodyPr wrap="square" rtlCol="0">
            <a:spAutoFit/>
          </a:bodyPr>
          <a:lstStyle/>
          <a:p>
            <a:pPr algn="ctr"/>
            <a:r>
              <a:rPr lang="en-US" dirty="0" smtClean="0">
                <a:solidFill>
                  <a:schemeClr val="bg1"/>
                </a:solidFill>
              </a:rPr>
              <a:t>Speakers can be placed anywhere.</a:t>
            </a:r>
          </a:p>
          <a:p>
            <a:pPr algn="ctr"/>
            <a:r>
              <a:rPr lang="en-US" dirty="0" smtClean="0">
                <a:solidFill>
                  <a:schemeClr val="bg1"/>
                </a:solidFill>
              </a:rPr>
              <a:t>Coverage is important.</a:t>
            </a:r>
          </a:p>
          <a:p>
            <a:pPr algn="ctr"/>
            <a:r>
              <a:rPr lang="en-US" dirty="0" smtClean="0">
                <a:solidFill>
                  <a:schemeClr val="bg1"/>
                </a:solidFill>
              </a:rPr>
              <a:t>Diverse types of rooms.</a:t>
            </a:r>
          </a:p>
          <a:p>
            <a:pPr algn="ctr"/>
            <a:endParaRPr lang="en-US" dirty="0">
              <a:solidFill>
                <a:schemeClr val="bg1"/>
              </a:solidFill>
            </a:endParaRPr>
          </a:p>
        </p:txBody>
      </p:sp>
      <p:sp>
        <p:nvSpPr>
          <p:cNvPr id="33" name="TextBox 32"/>
          <p:cNvSpPr txBox="1"/>
          <p:nvPr/>
        </p:nvSpPr>
        <p:spPr>
          <a:xfrm>
            <a:off x="968590" y="5174520"/>
            <a:ext cx="428043" cy="646331"/>
          </a:xfrm>
          <a:prstGeom prst="rect">
            <a:avLst/>
          </a:prstGeom>
          <a:noFill/>
        </p:spPr>
        <p:txBody>
          <a:bodyPr wrap="square" rtlCol="0">
            <a:spAutoFit/>
          </a:bodyPr>
          <a:lstStyle/>
          <a:p>
            <a:r>
              <a:rPr lang="en-US" sz="3600" dirty="0" smtClean="0"/>
              <a:t>1</a:t>
            </a:r>
            <a:endParaRPr lang="en-US" dirty="0"/>
          </a:p>
        </p:txBody>
      </p:sp>
      <p:cxnSp>
        <p:nvCxnSpPr>
          <p:cNvPr id="34" name="Straight Connector 33"/>
          <p:cNvCxnSpPr/>
          <p:nvPr/>
        </p:nvCxnSpPr>
        <p:spPr>
          <a:xfrm>
            <a:off x="1417677"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1828800" y="4897516"/>
            <a:ext cx="3721396" cy="1200329"/>
          </a:xfrm>
          <a:prstGeom prst="rect">
            <a:avLst/>
          </a:prstGeom>
          <a:noFill/>
        </p:spPr>
        <p:txBody>
          <a:bodyPr wrap="square" rtlCol="0">
            <a:spAutoFit/>
          </a:bodyPr>
          <a:lstStyle/>
          <a:p>
            <a:r>
              <a:rPr lang="en-US" sz="3600" dirty="0" smtClean="0">
                <a:solidFill>
                  <a:schemeClr val="accent3"/>
                </a:solidFill>
              </a:rPr>
              <a:t>How many people are speaking?</a:t>
            </a:r>
            <a:endParaRPr lang="en-US" sz="3600" dirty="0">
              <a:solidFill>
                <a:schemeClr val="accent3"/>
              </a:solidFill>
            </a:endParaRPr>
          </a:p>
        </p:txBody>
      </p:sp>
      <p:sp>
        <p:nvSpPr>
          <p:cNvPr id="36" name="TextBox 35"/>
          <p:cNvSpPr txBox="1"/>
          <p:nvPr/>
        </p:nvSpPr>
        <p:spPr>
          <a:xfrm>
            <a:off x="6430463" y="5174520"/>
            <a:ext cx="428043" cy="646331"/>
          </a:xfrm>
          <a:prstGeom prst="rect">
            <a:avLst/>
          </a:prstGeom>
          <a:noFill/>
        </p:spPr>
        <p:txBody>
          <a:bodyPr wrap="square" rtlCol="0">
            <a:spAutoFit/>
          </a:bodyPr>
          <a:lstStyle/>
          <a:p>
            <a:r>
              <a:rPr lang="en-US" sz="3600" dirty="0"/>
              <a:t>2</a:t>
            </a:r>
            <a:endParaRPr lang="en-US" dirty="0"/>
          </a:p>
        </p:txBody>
      </p:sp>
      <p:cxnSp>
        <p:nvCxnSpPr>
          <p:cNvPr id="39" name="Straight Connector 38"/>
          <p:cNvCxnSpPr/>
          <p:nvPr/>
        </p:nvCxnSpPr>
        <p:spPr>
          <a:xfrm>
            <a:off x="6879550"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7290673" y="4897516"/>
            <a:ext cx="3721396" cy="1200329"/>
          </a:xfrm>
          <a:prstGeom prst="rect">
            <a:avLst/>
          </a:prstGeom>
          <a:noFill/>
        </p:spPr>
        <p:txBody>
          <a:bodyPr wrap="square" rtlCol="0">
            <a:spAutoFit/>
          </a:bodyPr>
          <a:lstStyle/>
          <a:p>
            <a:r>
              <a:rPr lang="en-US" sz="3600" dirty="0" err="1" smtClean="0">
                <a:solidFill>
                  <a:schemeClr val="accent3"/>
                </a:solidFill>
              </a:rPr>
              <a:t>Denoise</a:t>
            </a:r>
            <a:r>
              <a:rPr lang="en-US" sz="3600" dirty="0" smtClean="0">
                <a:solidFill>
                  <a:schemeClr val="accent3"/>
                </a:solidFill>
              </a:rPr>
              <a:t> each speaker</a:t>
            </a:r>
            <a:endParaRPr lang="en-US" sz="3600" dirty="0">
              <a:solidFill>
                <a:schemeClr val="accent3"/>
              </a:solidFill>
            </a:endParaRPr>
          </a:p>
        </p:txBody>
      </p:sp>
      <p:pic>
        <p:nvPicPr>
          <p:cNvPr id="8" name="Picture 7"/>
          <p:cNvPicPr>
            <a:picLocks noChangeAspect="1"/>
          </p:cNvPicPr>
          <p:nvPr/>
        </p:nvPicPr>
        <p:blipFill rotWithShape="1">
          <a:blip r:embed="rId6"/>
          <a:srcRect t="12852" b="22530"/>
          <a:stretch/>
        </p:blipFill>
        <p:spPr>
          <a:xfrm>
            <a:off x="-1" y="1611417"/>
            <a:ext cx="4123147" cy="2729929"/>
          </a:xfrm>
          <a:prstGeom prst="rect">
            <a:avLst/>
          </a:prstGeom>
        </p:spPr>
      </p:pic>
      <p:pic>
        <p:nvPicPr>
          <p:cNvPr id="10" name="Picture 9"/>
          <p:cNvPicPr>
            <a:picLocks noChangeAspect="1"/>
          </p:cNvPicPr>
          <p:nvPr/>
        </p:nvPicPr>
        <p:blipFill>
          <a:blip r:embed="rId7"/>
          <a:stretch>
            <a:fillRect/>
          </a:stretch>
        </p:blipFill>
        <p:spPr>
          <a:xfrm>
            <a:off x="8109791" y="1592459"/>
            <a:ext cx="4082209" cy="2748887"/>
          </a:xfrm>
          <a:prstGeom prst="rect">
            <a:avLst/>
          </a:prstGeom>
        </p:spPr>
      </p:pic>
    </p:spTree>
    <p:extLst>
      <p:ext uri="{BB962C8B-B14F-4D97-AF65-F5344CB8AC3E}">
        <p14:creationId xmlns:p14="http://schemas.microsoft.com/office/powerpoint/2010/main" val="2162047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GENERAL AND SPECIFIC 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56932" y="3095302"/>
            <a:ext cx="4821567" cy="2739997"/>
            <a:chOff x="956932" y="3144419"/>
            <a:chExt cx="4821567" cy="2739997"/>
          </a:xfrm>
        </p:grpSpPr>
        <p:sp>
          <p:nvSpPr>
            <p:cNvPr id="14" name="Rectangle 13"/>
            <p:cNvSpPr/>
            <p:nvPr/>
          </p:nvSpPr>
          <p:spPr>
            <a:xfrm>
              <a:off x="956933"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6932"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11575" y="3144419"/>
              <a:ext cx="2438400" cy="400110"/>
            </a:xfrm>
            <a:prstGeom prst="rect">
              <a:avLst/>
            </a:prstGeom>
            <a:noFill/>
          </p:spPr>
          <p:txBody>
            <a:bodyPr wrap="square" rtlCol="0">
              <a:spAutoFit/>
            </a:bodyPr>
            <a:lstStyle/>
            <a:p>
              <a:r>
                <a:rPr lang="en-US" sz="2000" dirty="0" smtClean="0"/>
                <a:t>Speaker Isolation</a:t>
              </a:r>
              <a:endParaRPr lang="en-US" sz="2000" dirty="0"/>
            </a:p>
          </p:txBody>
        </p:sp>
        <p:cxnSp>
          <p:nvCxnSpPr>
            <p:cNvPr id="32" name="Straight Connector 31"/>
            <p:cNvCxnSpPr/>
            <p:nvPr/>
          </p:nvCxnSpPr>
          <p:spPr>
            <a:xfrm>
              <a:off x="2339165"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211575" y="3626368"/>
              <a:ext cx="3480391" cy="338554"/>
            </a:xfrm>
            <a:prstGeom prst="rect">
              <a:avLst/>
            </a:prstGeom>
            <a:noFill/>
          </p:spPr>
          <p:txBody>
            <a:bodyPr wrap="square" rtlCol="0">
              <a:spAutoFit/>
            </a:bodyPr>
            <a:lstStyle/>
            <a:p>
              <a:r>
                <a:rPr lang="en-US" sz="1600" dirty="0" smtClean="0">
                  <a:solidFill>
                    <a:schemeClr val="accent3"/>
                  </a:solidFill>
                </a:rPr>
                <a:t>TDOA speaker identification</a:t>
              </a:r>
              <a:endParaRPr lang="en-US" sz="1600" dirty="0">
                <a:solidFill>
                  <a:schemeClr val="accent3"/>
                </a:solidFill>
              </a:endParaRPr>
            </a:p>
          </p:txBody>
        </p:sp>
        <p:sp>
          <p:nvSpPr>
            <p:cNvPr id="34" name="TextBox 33"/>
            <p:cNvSpPr txBox="1"/>
            <p:nvPr/>
          </p:nvSpPr>
          <p:spPr>
            <a:xfrm>
              <a:off x="2211574" y="4517810"/>
              <a:ext cx="3566925" cy="400110"/>
            </a:xfrm>
            <a:prstGeom prst="rect">
              <a:avLst/>
            </a:prstGeom>
            <a:noFill/>
          </p:spPr>
          <p:txBody>
            <a:bodyPr wrap="square" rtlCol="0">
              <a:spAutoFit/>
            </a:bodyPr>
            <a:lstStyle/>
            <a:p>
              <a:r>
                <a:rPr lang="en-US" sz="2000" dirty="0" smtClean="0"/>
                <a:t>Speech Filtering</a:t>
              </a:r>
              <a:endParaRPr lang="en-US" sz="2000" dirty="0"/>
            </a:p>
          </p:txBody>
        </p:sp>
        <p:cxnSp>
          <p:nvCxnSpPr>
            <p:cNvPr id="35" name="Straight Connector 34"/>
            <p:cNvCxnSpPr/>
            <p:nvPr/>
          </p:nvCxnSpPr>
          <p:spPr>
            <a:xfrm>
              <a:off x="2339165"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2211575" y="4999759"/>
              <a:ext cx="3480391" cy="338554"/>
            </a:xfrm>
            <a:prstGeom prst="rect">
              <a:avLst/>
            </a:prstGeom>
            <a:noFill/>
          </p:spPr>
          <p:txBody>
            <a:bodyPr wrap="square" rtlCol="0">
              <a:spAutoFit/>
            </a:bodyPr>
            <a:lstStyle/>
            <a:p>
              <a:r>
                <a:rPr lang="en-US" sz="1600" dirty="0" err="1" smtClean="0">
                  <a:solidFill>
                    <a:schemeClr val="accent3"/>
                  </a:solidFill>
                </a:rPr>
                <a:t>Denoising</a:t>
              </a:r>
              <a:r>
                <a:rPr lang="en-US" sz="1600" dirty="0" smtClean="0">
                  <a:solidFill>
                    <a:schemeClr val="accent3"/>
                  </a:solidFill>
                </a:rPr>
                <a:t> neural networks</a:t>
              </a:r>
              <a:endParaRPr lang="en-US" sz="1600" dirty="0">
                <a:solidFill>
                  <a:schemeClr val="accent3"/>
                </a:solidFill>
              </a:endParaRPr>
            </a:p>
          </p:txBody>
        </p:sp>
      </p:grpSp>
      <p:grpSp>
        <p:nvGrpSpPr>
          <p:cNvPr id="9" name="Group 8"/>
          <p:cNvGrpSpPr/>
          <p:nvPr/>
        </p:nvGrpSpPr>
        <p:grpSpPr>
          <a:xfrm>
            <a:off x="6352217" y="3095302"/>
            <a:ext cx="4744407" cy="2739997"/>
            <a:chOff x="6574467" y="3144419"/>
            <a:chExt cx="4744407" cy="2739997"/>
          </a:xfrm>
        </p:grpSpPr>
        <p:sp>
          <p:nvSpPr>
            <p:cNvPr id="20" name="Rectangle 19"/>
            <p:cNvSpPr/>
            <p:nvPr/>
          </p:nvSpPr>
          <p:spPr>
            <a:xfrm>
              <a:off x="6574468"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4467"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786580" y="3144419"/>
              <a:ext cx="2438400" cy="400110"/>
            </a:xfrm>
            <a:prstGeom prst="rect">
              <a:avLst/>
            </a:prstGeom>
            <a:noFill/>
          </p:spPr>
          <p:txBody>
            <a:bodyPr wrap="square" rtlCol="0">
              <a:spAutoFit/>
            </a:bodyPr>
            <a:lstStyle/>
            <a:p>
              <a:r>
                <a:rPr lang="en-US" sz="2000" dirty="0" smtClean="0"/>
                <a:t>Intrinsic Challenges </a:t>
              </a:r>
              <a:endParaRPr lang="en-US" sz="2000" dirty="0"/>
            </a:p>
          </p:txBody>
        </p:sp>
        <p:cxnSp>
          <p:nvCxnSpPr>
            <p:cNvPr id="45" name="Straight Connector 44"/>
            <p:cNvCxnSpPr/>
            <p:nvPr/>
          </p:nvCxnSpPr>
          <p:spPr>
            <a:xfrm>
              <a:off x="7914170"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7786580" y="3626368"/>
              <a:ext cx="3480391" cy="584776"/>
            </a:xfrm>
            <a:prstGeom prst="rect">
              <a:avLst/>
            </a:prstGeom>
            <a:noFill/>
          </p:spPr>
          <p:txBody>
            <a:bodyPr wrap="square" rtlCol="0">
              <a:spAutoFit/>
            </a:bodyPr>
            <a:lstStyle/>
            <a:p>
              <a:r>
                <a:rPr lang="en-US" sz="1600" dirty="0" smtClean="0">
                  <a:solidFill>
                    <a:schemeClr val="accent3"/>
                  </a:solidFill>
                </a:rPr>
                <a:t>Microphone polarization </a:t>
              </a:r>
            </a:p>
            <a:p>
              <a:r>
                <a:rPr lang="en-US" sz="1600" dirty="0" smtClean="0">
                  <a:solidFill>
                    <a:schemeClr val="accent3"/>
                  </a:solidFill>
                </a:rPr>
                <a:t>Timing skew</a:t>
              </a:r>
              <a:endParaRPr lang="en-US" sz="1600" dirty="0">
                <a:solidFill>
                  <a:schemeClr val="accent3"/>
                </a:solidFill>
              </a:endParaRPr>
            </a:p>
          </p:txBody>
        </p:sp>
        <p:sp>
          <p:nvSpPr>
            <p:cNvPr id="47" name="TextBox 46"/>
            <p:cNvSpPr txBox="1"/>
            <p:nvPr/>
          </p:nvSpPr>
          <p:spPr>
            <a:xfrm>
              <a:off x="7786579" y="4517810"/>
              <a:ext cx="3532295" cy="400110"/>
            </a:xfrm>
            <a:prstGeom prst="rect">
              <a:avLst/>
            </a:prstGeom>
            <a:noFill/>
          </p:spPr>
          <p:txBody>
            <a:bodyPr wrap="square" rtlCol="0">
              <a:spAutoFit/>
            </a:bodyPr>
            <a:lstStyle/>
            <a:p>
              <a:r>
                <a:rPr lang="en-US" sz="2000" dirty="0" smtClean="0"/>
                <a:t>Environmental Problems</a:t>
              </a:r>
              <a:endParaRPr lang="en-US" sz="2000" dirty="0"/>
            </a:p>
          </p:txBody>
        </p:sp>
        <p:cxnSp>
          <p:nvCxnSpPr>
            <p:cNvPr id="48" name="Straight Connector 47"/>
            <p:cNvCxnSpPr/>
            <p:nvPr/>
          </p:nvCxnSpPr>
          <p:spPr>
            <a:xfrm>
              <a:off x="7914170"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7786580" y="4999759"/>
              <a:ext cx="3480391" cy="830997"/>
            </a:xfrm>
            <a:prstGeom prst="rect">
              <a:avLst/>
            </a:prstGeom>
            <a:noFill/>
          </p:spPr>
          <p:txBody>
            <a:bodyPr wrap="square" rtlCol="0">
              <a:spAutoFit/>
            </a:bodyPr>
            <a:lstStyle/>
            <a:p>
              <a:r>
                <a:rPr lang="en-US" sz="1600" dirty="0" smtClean="0">
                  <a:solidFill>
                    <a:schemeClr val="accent3"/>
                  </a:solidFill>
                </a:rPr>
                <a:t>Variable noise floor </a:t>
              </a:r>
            </a:p>
            <a:p>
              <a:r>
                <a:rPr lang="en-US" sz="1600" dirty="0">
                  <a:solidFill>
                    <a:schemeClr val="accent3"/>
                  </a:solidFill>
                </a:rPr>
                <a:t>A</a:t>
              </a:r>
              <a:r>
                <a:rPr lang="en-US" sz="1600" dirty="0" smtClean="0">
                  <a:solidFill>
                    <a:schemeClr val="accent3"/>
                  </a:solidFill>
                </a:rPr>
                <a:t>ttenuation</a:t>
              </a:r>
            </a:p>
            <a:p>
              <a:r>
                <a:rPr lang="en-US" sz="1600" dirty="0" smtClean="0">
                  <a:solidFill>
                    <a:schemeClr val="accent3"/>
                  </a:solidFill>
                </a:rPr>
                <a:t>Multipath</a:t>
              </a:r>
              <a:endParaRPr lang="en-US" sz="1600" dirty="0">
                <a:solidFill>
                  <a:schemeClr val="accent3"/>
                </a:solidFill>
              </a:endParaRPr>
            </a:p>
          </p:txBody>
        </p:sp>
      </p:grpSp>
      <p:sp>
        <p:nvSpPr>
          <p:cNvPr id="50" name="TextBox 49"/>
          <p:cNvSpPr txBox="1"/>
          <p:nvPr/>
        </p:nvSpPr>
        <p:spPr>
          <a:xfrm>
            <a:off x="1612373" y="2333448"/>
            <a:ext cx="3424153" cy="523220"/>
          </a:xfrm>
          <a:prstGeom prst="rect">
            <a:avLst/>
          </a:prstGeom>
          <a:noFill/>
        </p:spPr>
        <p:txBody>
          <a:bodyPr wrap="square" rtlCol="0">
            <a:spAutoFit/>
          </a:bodyPr>
          <a:lstStyle/>
          <a:p>
            <a:pPr algn="ctr"/>
            <a:r>
              <a:rPr lang="en-US" sz="2800" dirty="0" smtClean="0">
                <a:solidFill>
                  <a:schemeClr val="accent2"/>
                </a:solidFill>
              </a:rPr>
              <a:t>SPECIFIC APPROACH</a:t>
            </a:r>
            <a:endParaRPr lang="en-US" sz="2800" dirty="0">
              <a:solidFill>
                <a:schemeClr val="accent2"/>
              </a:solidFill>
            </a:endParaRPr>
          </a:p>
        </p:txBody>
      </p:sp>
      <p:sp>
        <p:nvSpPr>
          <p:cNvPr id="51" name="TextBox 50"/>
          <p:cNvSpPr txBox="1"/>
          <p:nvPr/>
        </p:nvSpPr>
        <p:spPr>
          <a:xfrm>
            <a:off x="6986393" y="2327098"/>
            <a:ext cx="3424153" cy="523220"/>
          </a:xfrm>
          <a:prstGeom prst="rect">
            <a:avLst/>
          </a:prstGeom>
          <a:noFill/>
        </p:spPr>
        <p:txBody>
          <a:bodyPr wrap="square" rtlCol="0">
            <a:spAutoFit/>
          </a:bodyPr>
          <a:lstStyle/>
          <a:p>
            <a:pPr algn="ctr"/>
            <a:r>
              <a:rPr lang="en-US" sz="2800" dirty="0" smtClean="0">
                <a:solidFill>
                  <a:schemeClr val="accent2"/>
                </a:solidFill>
              </a:rPr>
              <a:t>CHALLENGES</a:t>
            </a:r>
            <a:endParaRPr lang="en-US" sz="2800" dirty="0">
              <a:solidFill>
                <a:schemeClr val="accent2"/>
              </a:solidFill>
            </a:endParaRPr>
          </a:p>
        </p:txBody>
      </p:sp>
      <p:pic>
        <p:nvPicPr>
          <p:cNvPr id="22" name="Picture 21"/>
          <p:cNvPicPr>
            <a:picLocks noChangeAspect="1"/>
          </p:cNvPicPr>
          <p:nvPr/>
        </p:nvPicPr>
        <p:blipFill>
          <a:blip r:embed="rId5">
            <a:lum bright="70000" contrast="-70000"/>
          </a:blip>
          <a:stretch>
            <a:fillRect/>
          </a:stretch>
        </p:blipFill>
        <p:spPr>
          <a:xfrm>
            <a:off x="1098550" y="3517995"/>
            <a:ext cx="774700" cy="774700"/>
          </a:xfrm>
          <a:prstGeom prst="rect">
            <a:avLst/>
          </a:prstGeom>
        </p:spPr>
      </p:pic>
      <p:pic>
        <p:nvPicPr>
          <p:cNvPr id="24" name="Picture 23"/>
          <p:cNvPicPr>
            <a:picLocks noChangeAspect="1"/>
          </p:cNvPicPr>
          <p:nvPr/>
        </p:nvPicPr>
        <p:blipFill>
          <a:blip r:embed="rId6">
            <a:lum bright="70000" contrast="-70000"/>
          </a:blip>
          <a:stretch>
            <a:fillRect/>
          </a:stretch>
        </p:blipFill>
        <p:spPr>
          <a:xfrm>
            <a:off x="1098551" y="4914996"/>
            <a:ext cx="774700" cy="774700"/>
          </a:xfrm>
          <a:prstGeom prst="rect">
            <a:avLst/>
          </a:prstGeom>
        </p:spPr>
      </p:pic>
      <p:pic>
        <p:nvPicPr>
          <p:cNvPr id="27" name="Picture 26"/>
          <p:cNvPicPr>
            <a:picLocks noChangeAspect="1"/>
          </p:cNvPicPr>
          <p:nvPr/>
        </p:nvPicPr>
        <p:blipFill>
          <a:blip r:embed="rId7">
            <a:lum bright="70000" contrast="-70000"/>
          </a:blip>
          <a:stretch>
            <a:fillRect/>
          </a:stretch>
        </p:blipFill>
        <p:spPr>
          <a:xfrm>
            <a:off x="6705601" y="3562446"/>
            <a:ext cx="419099" cy="698499"/>
          </a:xfrm>
          <a:prstGeom prst="rect">
            <a:avLst/>
          </a:prstGeom>
        </p:spPr>
      </p:pic>
      <p:pic>
        <p:nvPicPr>
          <p:cNvPr id="28" name="Picture 27"/>
          <p:cNvPicPr>
            <a:picLocks noChangeAspect="1"/>
          </p:cNvPicPr>
          <p:nvPr/>
        </p:nvPicPr>
        <p:blipFill>
          <a:blip r:embed="rId8">
            <a:lum bright="70000" contrast="-70000"/>
          </a:blip>
          <a:stretch>
            <a:fillRect/>
          </a:stretch>
        </p:blipFill>
        <p:spPr>
          <a:xfrm>
            <a:off x="6419995" y="4864195"/>
            <a:ext cx="919295" cy="920750"/>
          </a:xfrm>
          <a:prstGeom prst="rect">
            <a:avLst/>
          </a:prstGeom>
        </p:spPr>
      </p:pic>
      <p:sp>
        <p:nvSpPr>
          <p:cNvPr id="39" name="Rectangle 38"/>
          <p:cNvSpPr/>
          <p:nvPr/>
        </p:nvSpPr>
        <p:spPr>
          <a:xfrm>
            <a:off x="0" y="1123619"/>
            <a:ext cx="12191999" cy="83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USE MULTIPLE MICROPHONES TO ISOLATE AND DENOISE SPEAKERS</a:t>
            </a:r>
            <a:endParaRPr lang="en-US" sz="2800" dirty="0"/>
          </a:p>
        </p:txBody>
      </p:sp>
    </p:spTree>
    <p:extLst>
      <p:ext uri="{BB962C8B-B14F-4D97-AF65-F5344CB8AC3E}">
        <p14:creationId xmlns:p14="http://schemas.microsoft.com/office/powerpoint/2010/main" val="2925821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HOW IS THIS DONE TODAY?</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8162" y="1828796"/>
            <a:ext cx="3334607" cy="234315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348495" y="1828796"/>
            <a:ext cx="3334607" cy="234315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768828" y="1828796"/>
            <a:ext cx="3334607" cy="234315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6625" y="4171950"/>
            <a:ext cx="3317875" cy="523220"/>
          </a:xfrm>
          <a:prstGeom prst="rect">
            <a:avLst/>
          </a:prstGeom>
          <a:noFill/>
        </p:spPr>
        <p:txBody>
          <a:bodyPr wrap="square" rtlCol="0">
            <a:spAutoFit/>
          </a:bodyPr>
          <a:lstStyle/>
          <a:p>
            <a:pPr algn="ctr"/>
            <a:r>
              <a:rPr lang="en-US" sz="2800" dirty="0" smtClean="0">
                <a:solidFill>
                  <a:schemeClr val="accent1"/>
                </a:solidFill>
              </a:rPr>
              <a:t>SINGLE SENSOR</a:t>
            </a:r>
            <a:endParaRPr lang="en-US" sz="2800" dirty="0">
              <a:solidFill>
                <a:schemeClr val="accent1"/>
              </a:solidFill>
            </a:endParaRPr>
          </a:p>
        </p:txBody>
      </p:sp>
      <p:sp>
        <p:nvSpPr>
          <p:cNvPr id="56" name="TextBox 55"/>
          <p:cNvSpPr txBox="1"/>
          <p:nvPr/>
        </p:nvSpPr>
        <p:spPr>
          <a:xfrm>
            <a:off x="4622004" y="4171950"/>
            <a:ext cx="2814637" cy="523220"/>
          </a:xfrm>
          <a:prstGeom prst="rect">
            <a:avLst/>
          </a:prstGeom>
          <a:noFill/>
        </p:spPr>
        <p:txBody>
          <a:bodyPr wrap="square" rtlCol="0">
            <a:spAutoFit/>
          </a:bodyPr>
          <a:lstStyle/>
          <a:p>
            <a:pPr algn="ctr"/>
            <a:r>
              <a:rPr lang="en-US" sz="2800" dirty="0" smtClean="0">
                <a:solidFill>
                  <a:schemeClr val="accent1"/>
                </a:solidFill>
              </a:rPr>
              <a:t>SENSOR ARRAY</a:t>
            </a:r>
            <a:endParaRPr lang="en-US" sz="2800" dirty="0">
              <a:solidFill>
                <a:schemeClr val="accent1"/>
              </a:solidFill>
            </a:endParaRPr>
          </a:p>
        </p:txBody>
      </p:sp>
      <p:sp>
        <p:nvSpPr>
          <p:cNvPr id="57" name="TextBox 56"/>
          <p:cNvSpPr txBox="1"/>
          <p:nvPr/>
        </p:nvSpPr>
        <p:spPr>
          <a:xfrm>
            <a:off x="8530663" y="4171950"/>
            <a:ext cx="2121694" cy="523220"/>
          </a:xfrm>
          <a:prstGeom prst="rect">
            <a:avLst/>
          </a:prstGeom>
          <a:noFill/>
        </p:spPr>
        <p:txBody>
          <a:bodyPr wrap="square" rtlCol="0">
            <a:spAutoFit/>
          </a:bodyPr>
          <a:lstStyle/>
          <a:p>
            <a:pPr algn="ctr"/>
            <a:r>
              <a:rPr lang="en-US" sz="2800" dirty="0" smtClean="0">
                <a:solidFill>
                  <a:schemeClr val="accent1"/>
                </a:solidFill>
              </a:rPr>
              <a:t>DSP-BASED</a:t>
            </a:r>
            <a:endParaRPr lang="en-US" sz="2800" dirty="0">
              <a:solidFill>
                <a:schemeClr val="accent1"/>
              </a:solidFill>
            </a:endParaRPr>
          </a:p>
        </p:txBody>
      </p:sp>
      <p:cxnSp>
        <p:nvCxnSpPr>
          <p:cNvPr id="12" name="Straight Connector 11"/>
          <p:cNvCxnSpPr/>
          <p:nvPr/>
        </p:nvCxnSpPr>
        <p:spPr>
          <a:xfrm>
            <a:off x="2257425"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5799456"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9296447" y="4767257"/>
            <a:ext cx="585788"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928162" y="5036344"/>
            <a:ext cx="3334607" cy="646331"/>
          </a:xfrm>
          <a:prstGeom prst="rect">
            <a:avLst/>
          </a:prstGeom>
          <a:noFill/>
        </p:spPr>
        <p:txBody>
          <a:bodyPr wrap="square" rtlCol="0">
            <a:spAutoFit/>
          </a:bodyPr>
          <a:lstStyle/>
          <a:p>
            <a:pPr algn="ctr"/>
            <a:r>
              <a:rPr lang="en-US" dirty="0" smtClean="0">
                <a:solidFill>
                  <a:schemeClr val="accent3"/>
                </a:solidFill>
              </a:rPr>
              <a:t>HIGH ERROR RATES</a:t>
            </a:r>
          </a:p>
          <a:p>
            <a:pPr algn="ctr"/>
            <a:r>
              <a:rPr lang="en-US" dirty="0" smtClean="0">
                <a:solidFill>
                  <a:schemeClr val="accent3"/>
                </a:solidFill>
              </a:rPr>
              <a:t>PROBLEM UNSOLVED</a:t>
            </a:r>
            <a:endParaRPr lang="en-US" dirty="0">
              <a:solidFill>
                <a:schemeClr val="accent3"/>
              </a:solidFill>
            </a:endParaRPr>
          </a:p>
        </p:txBody>
      </p:sp>
      <p:sp>
        <p:nvSpPr>
          <p:cNvPr id="61" name="TextBox 60"/>
          <p:cNvSpPr txBox="1"/>
          <p:nvPr/>
        </p:nvSpPr>
        <p:spPr>
          <a:xfrm>
            <a:off x="4425046" y="5036344"/>
            <a:ext cx="3334607" cy="1200329"/>
          </a:xfrm>
          <a:prstGeom prst="rect">
            <a:avLst/>
          </a:prstGeom>
          <a:noFill/>
        </p:spPr>
        <p:txBody>
          <a:bodyPr wrap="square" rtlCol="0">
            <a:spAutoFit/>
          </a:bodyPr>
          <a:lstStyle/>
          <a:p>
            <a:pPr algn="ctr"/>
            <a:r>
              <a:rPr lang="en-US" dirty="0" smtClean="0">
                <a:solidFill>
                  <a:schemeClr val="accent3"/>
                </a:solidFill>
              </a:rPr>
              <a:t>HIGHLY CALIBRATED</a:t>
            </a:r>
          </a:p>
          <a:p>
            <a:pPr algn="ctr"/>
            <a:r>
              <a:rPr lang="en-US" dirty="0" smtClean="0">
                <a:solidFill>
                  <a:schemeClr val="accent3"/>
                </a:solidFill>
              </a:rPr>
              <a:t>KNOWN SENSOR PLACEMENT</a:t>
            </a:r>
          </a:p>
          <a:p>
            <a:pPr algn="ctr"/>
            <a:r>
              <a:rPr lang="en-US" dirty="0" smtClean="0">
                <a:solidFill>
                  <a:schemeClr val="accent3"/>
                </a:solidFill>
              </a:rPr>
              <a:t>SYNCHRONIZED TIMING</a:t>
            </a:r>
          </a:p>
          <a:p>
            <a:pPr algn="ctr"/>
            <a:r>
              <a:rPr lang="en-US" dirty="0" smtClean="0">
                <a:solidFill>
                  <a:schemeClr val="accent3"/>
                </a:solidFill>
              </a:rPr>
              <a:t>POOR COVERAGE</a:t>
            </a:r>
            <a:endParaRPr lang="en-US" dirty="0">
              <a:solidFill>
                <a:schemeClr val="accent3"/>
              </a:solidFill>
            </a:endParaRPr>
          </a:p>
        </p:txBody>
      </p:sp>
      <p:sp>
        <p:nvSpPr>
          <p:cNvPr id="62" name="TextBox 61"/>
          <p:cNvSpPr txBox="1"/>
          <p:nvPr/>
        </p:nvSpPr>
        <p:spPr>
          <a:xfrm>
            <a:off x="7921930" y="5036344"/>
            <a:ext cx="3334607" cy="369332"/>
          </a:xfrm>
          <a:prstGeom prst="rect">
            <a:avLst/>
          </a:prstGeom>
          <a:noFill/>
        </p:spPr>
        <p:txBody>
          <a:bodyPr wrap="square" rtlCol="0">
            <a:spAutoFit/>
          </a:bodyPr>
          <a:lstStyle/>
          <a:p>
            <a:pPr algn="ctr"/>
            <a:r>
              <a:rPr lang="en-US" dirty="0" smtClean="0">
                <a:solidFill>
                  <a:schemeClr val="accent3"/>
                </a:solidFill>
              </a:rPr>
              <a:t>NONLINEAR EFFECTS</a:t>
            </a:r>
            <a:endParaRPr lang="en-US" dirty="0">
              <a:solidFill>
                <a:schemeClr val="accent3"/>
              </a:solidFill>
            </a:endParaRPr>
          </a:p>
        </p:txBody>
      </p:sp>
      <p:sp>
        <p:nvSpPr>
          <p:cNvPr id="63" name="TextBox 62"/>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RELATED WORK</a:t>
            </a:r>
            <a:endParaRPr lang="en-US" sz="2000" dirty="0">
              <a:solidFill>
                <a:schemeClr val="accent2"/>
              </a:solidFill>
            </a:endParaRPr>
          </a:p>
        </p:txBody>
      </p:sp>
      <p:pic>
        <p:nvPicPr>
          <p:cNvPr id="3" name="Picture 2"/>
          <p:cNvPicPr>
            <a:picLocks noChangeAspect="1"/>
          </p:cNvPicPr>
          <p:nvPr/>
        </p:nvPicPr>
        <p:blipFill rotWithShape="1">
          <a:blip r:embed="rId8"/>
          <a:srcRect b="24187"/>
          <a:stretch/>
        </p:blipFill>
        <p:spPr>
          <a:xfrm rot="16200000">
            <a:off x="4836394" y="1338985"/>
            <a:ext cx="2360469" cy="3333750"/>
          </a:xfrm>
          <a:prstGeom prst="rect">
            <a:avLst/>
          </a:prstGeom>
        </p:spPr>
      </p:pic>
      <p:pic>
        <p:nvPicPr>
          <p:cNvPr id="10" name="Picture 9"/>
          <p:cNvPicPr>
            <a:picLocks noChangeAspect="1"/>
          </p:cNvPicPr>
          <p:nvPr/>
        </p:nvPicPr>
        <p:blipFill rotWithShape="1">
          <a:blip r:embed="rId9"/>
          <a:srcRect b="53301"/>
          <a:stretch/>
        </p:blipFill>
        <p:spPr>
          <a:xfrm>
            <a:off x="892175" y="1841500"/>
            <a:ext cx="3378200" cy="2381250"/>
          </a:xfrm>
          <a:prstGeom prst="rect">
            <a:avLst/>
          </a:prstGeom>
        </p:spPr>
      </p:pic>
      <p:pic>
        <p:nvPicPr>
          <p:cNvPr id="11" name="Picture 10"/>
          <p:cNvPicPr>
            <a:picLocks noChangeAspect="1"/>
          </p:cNvPicPr>
          <p:nvPr/>
        </p:nvPicPr>
        <p:blipFill>
          <a:blip r:embed="rId10"/>
          <a:stretch>
            <a:fillRect/>
          </a:stretch>
        </p:blipFill>
        <p:spPr>
          <a:xfrm>
            <a:off x="7762875" y="1825625"/>
            <a:ext cx="3411593" cy="2349500"/>
          </a:xfrm>
          <a:prstGeom prst="rect">
            <a:avLst/>
          </a:prstGeom>
        </p:spPr>
      </p:pic>
    </p:spTree>
    <p:extLst>
      <p:ext uri="{BB962C8B-B14F-4D97-AF65-F5344CB8AC3E}">
        <p14:creationId xmlns:p14="http://schemas.microsoft.com/office/powerpoint/2010/main" val="17048173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821708" y="1369126"/>
            <a:ext cx="10515600" cy="5014629"/>
          </a:xfrm>
        </p:spPr>
        <p:txBody>
          <a:bodyPr>
            <a:normAutofit/>
          </a:bodyPr>
          <a:lstStyle/>
          <a:p>
            <a:r>
              <a:rPr lang="en-US" dirty="0" smtClean="0"/>
              <a:t>Economic</a:t>
            </a:r>
            <a:endParaRPr lang="en-US" dirty="0" smtClean="0"/>
          </a:p>
          <a:p>
            <a:pPr lvl="1"/>
            <a:r>
              <a:rPr lang="en-US" dirty="0" smtClean="0"/>
              <a:t>Quick sensor placement &amp; reliable data recovery</a:t>
            </a:r>
          </a:p>
          <a:p>
            <a:pPr lvl="1"/>
            <a:r>
              <a:rPr lang="en-US" dirty="0" smtClean="0"/>
              <a:t>Cheap COTS alternative that is simple and works</a:t>
            </a:r>
          </a:p>
          <a:p>
            <a:pPr lvl="1"/>
            <a:endParaRPr lang="en-US" dirty="0"/>
          </a:p>
          <a:p>
            <a:r>
              <a:rPr lang="en-US" dirty="0" smtClean="0"/>
              <a:t>Operational</a:t>
            </a:r>
          </a:p>
          <a:p>
            <a:endParaRPr lang="en-US" dirty="0"/>
          </a:p>
          <a:p>
            <a:endParaRPr lang="en-US" dirty="0" smtClean="0"/>
          </a:p>
          <a:p>
            <a:endParaRPr lang="en-US" dirty="0"/>
          </a:p>
          <a:p>
            <a:r>
              <a:rPr lang="en-US" smtClean="0"/>
              <a:t>Mission</a:t>
            </a:r>
            <a:endParaRPr lang="en-US" dirty="0" smtClean="0"/>
          </a:p>
          <a:p>
            <a:endParaRPr lang="en-US" dirty="0" smtClean="0"/>
          </a:p>
        </p:txBody>
      </p:sp>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MISSION RELEVANCE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83529" y="786658"/>
            <a:ext cx="5070224" cy="400110"/>
          </a:xfrm>
          <a:prstGeom prst="rect">
            <a:avLst/>
          </a:prstGeom>
          <a:noFill/>
        </p:spPr>
        <p:txBody>
          <a:bodyPr wrap="square" rtlCol="0">
            <a:spAutoFit/>
          </a:bodyPr>
          <a:lstStyle/>
          <a:p>
            <a:r>
              <a:rPr lang="en-US" sz="2000" dirty="0" smtClean="0">
                <a:solidFill>
                  <a:schemeClr val="accent2"/>
                </a:solidFill>
              </a:rPr>
              <a:t>IMPACT AND COLLABORATION AREAS</a:t>
            </a:r>
            <a:endParaRPr lang="en-US" sz="2000" dirty="0">
              <a:solidFill>
                <a:schemeClr val="accent2"/>
              </a:solidFill>
            </a:endParaRPr>
          </a:p>
        </p:txBody>
      </p:sp>
      <p:pic>
        <p:nvPicPr>
          <p:cNvPr id="2" name="Picture 1"/>
          <p:cNvPicPr>
            <a:picLocks noChangeAspect="1"/>
          </p:cNvPicPr>
          <p:nvPr/>
        </p:nvPicPr>
        <p:blipFill>
          <a:blip r:embed="rId5"/>
          <a:stretch>
            <a:fillRect/>
          </a:stretch>
        </p:blipFill>
        <p:spPr>
          <a:xfrm>
            <a:off x="3296350" y="3824465"/>
            <a:ext cx="1905000" cy="990600"/>
          </a:xfrm>
          <a:prstGeom prst="rect">
            <a:avLst/>
          </a:prstGeom>
        </p:spPr>
      </p:pic>
      <p:pic>
        <p:nvPicPr>
          <p:cNvPr id="4" name="Picture 3"/>
          <p:cNvPicPr>
            <a:picLocks noChangeAspect="1"/>
          </p:cNvPicPr>
          <p:nvPr/>
        </p:nvPicPr>
        <p:blipFill>
          <a:blip r:embed="rId6"/>
          <a:stretch>
            <a:fillRect/>
          </a:stretch>
        </p:blipFill>
        <p:spPr>
          <a:xfrm>
            <a:off x="7121615" y="3915848"/>
            <a:ext cx="1333500" cy="939800"/>
          </a:xfrm>
          <a:prstGeom prst="rect">
            <a:avLst/>
          </a:prstGeom>
        </p:spPr>
      </p:pic>
    </p:spTree>
    <p:extLst>
      <p:ext uri="{BB962C8B-B14F-4D97-AF65-F5344CB8AC3E}">
        <p14:creationId xmlns:p14="http://schemas.microsoft.com/office/powerpoint/2010/main" val="24206705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821708" y="1369126"/>
            <a:ext cx="10515600" cy="5014629"/>
          </a:xfrm>
        </p:spPr>
        <p:txBody>
          <a:bodyPr>
            <a:normAutofit/>
          </a:bodyPr>
          <a:lstStyle/>
          <a:p>
            <a:r>
              <a:rPr lang="en-US" dirty="0" smtClean="0"/>
              <a:t>Mission Impact:</a:t>
            </a:r>
          </a:p>
          <a:p>
            <a:pPr lvl="1"/>
            <a:r>
              <a:rPr lang="en-US" dirty="0" smtClean="0"/>
              <a:t>Quick sensor placement &amp; reliable data recovery</a:t>
            </a:r>
          </a:p>
          <a:p>
            <a:pPr lvl="1"/>
            <a:r>
              <a:rPr lang="en-US" dirty="0" smtClean="0"/>
              <a:t>Cheap COTS alternative that is simple and works</a:t>
            </a:r>
          </a:p>
          <a:p>
            <a:pPr lvl="1"/>
            <a:endParaRPr lang="en-US" dirty="0"/>
          </a:p>
          <a:p>
            <a:r>
              <a:rPr lang="en-US" dirty="0" smtClean="0"/>
              <a:t>Community &amp; Lab Impact:</a:t>
            </a:r>
          </a:p>
          <a:p>
            <a:endParaRPr lang="en-US" dirty="0" smtClean="0"/>
          </a:p>
          <a:p>
            <a:endParaRPr lang="en-US" dirty="0"/>
          </a:p>
          <a:p>
            <a:endParaRPr lang="en-US" dirty="0" smtClean="0"/>
          </a:p>
          <a:p>
            <a:r>
              <a:rPr lang="en-US" dirty="0" smtClean="0"/>
              <a:t>Ask:</a:t>
            </a:r>
          </a:p>
          <a:p>
            <a:pPr lvl="1"/>
            <a:r>
              <a:rPr lang="en-US" dirty="0" smtClean="0"/>
              <a:t>10 Microphones: $40 each</a:t>
            </a:r>
          </a:p>
          <a:p>
            <a:pPr lvl="1"/>
            <a:r>
              <a:rPr lang="en-US" dirty="0" smtClean="0"/>
              <a:t>Four man months for off-site experimentation</a:t>
            </a:r>
          </a:p>
        </p:txBody>
      </p:sp>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THE ASK</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83529" y="786658"/>
            <a:ext cx="5070224" cy="400110"/>
          </a:xfrm>
          <a:prstGeom prst="rect">
            <a:avLst/>
          </a:prstGeom>
          <a:noFill/>
        </p:spPr>
        <p:txBody>
          <a:bodyPr wrap="square" rtlCol="0">
            <a:spAutoFit/>
          </a:bodyPr>
          <a:lstStyle/>
          <a:p>
            <a:r>
              <a:rPr lang="en-US" sz="2000" dirty="0" smtClean="0">
                <a:solidFill>
                  <a:schemeClr val="accent2"/>
                </a:solidFill>
              </a:rPr>
              <a:t>IMPACT AND COLLABORATION AREAS</a:t>
            </a:r>
            <a:endParaRPr lang="en-US" sz="2000" dirty="0">
              <a:solidFill>
                <a:schemeClr val="accent2"/>
              </a:solidFill>
            </a:endParaRPr>
          </a:p>
        </p:txBody>
      </p:sp>
      <p:pic>
        <p:nvPicPr>
          <p:cNvPr id="2" name="Picture 1"/>
          <p:cNvPicPr>
            <a:picLocks noChangeAspect="1"/>
          </p:cNvPicPr>
          <p:nvPr/>
        </p:nvPicPr>
        <p:blipFill>
          <a:blip r:embed="rId5"/>
          <a:stretch>
            <a:fillRect/>
          </a:stretch>
        </p:blipFill>
        <p:spPr>
          <a:xfrm>
            <a:off x="3296350" y="3824465"/>
            <a:ext cx="1905000" cy="990600"/>
          </a:xfrm>
          <a:prstGeom prst="rect">
            <a:avLst/>
          </a:prstGeom>
        </p:spPr>
      </p:pic>
      <p:pic>
        <p:nvPicPr>
          <p:cNvPr id="4" name="Picture 3"/>
          <p:cNvPicPr>
            <a:picLocks noChangeAspect="1"/>
          </p:cNvPicPr>
          <p:nvPr/>
        </p:nvPicPr>
        <p:blipFill>
          <a:blip r:embed="rId6"/>
          <a:stretch>
            <a:fillRect/>
          </a:stretch>
        </p:blipFill>
        <p:spPr>
          <a:xfrm>
            <a:off x="7121615" y="3915848"/>
            <a:ext cx="1333500" cy="939800"/>
          </a:xfrm>
          <a:prstGeom prst="rect">
            <a:avLst/>
          </a:prstGeom>
        </p:spPr>
      </p:pic>
    </p:spTree>
    <p:extLst>
      <p:ext uri="{BB962C8B-B14F-4D97-AF65-F5344CB8AC3E}">
        <p14:creationId xmlns:p14="http://schemas.microsoft.com/office/powerpoint/2010/main" val="19827489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err="1" smtClean="0"/>
              <a:t>kni@iqt.org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650-690-5347</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567973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Lab41">
      <a:dk1>
        <a:sysClr val="windowText" lastClr="000000"/>
      </a:dk1>
      <a:lt1>
        <a:sysClr val="window" lastClr="FFFFFF"/>
      </a:lt1>
      <a:dk2>
        <a:srgbClr val="1A1F46"/>
      </a:dk2>
      <a:lt2>
        <a:srgbClr val="E7E6E6"/>
      </a:lt2>
      <a:accent1>
        <a:srgbClr val="1A1F46"/>
      </a:accent1>
      <a:accent2>
        <a:srgbClr val="BE202E"/>
      </a:accent2>
      <a:accent3>
        <a:srgbClr val="808285"/>
      </a:accent3>
      <a:accent4>
        <a:srgbClr val="FFC000"/>
      </a:accent4>
      <a:accent5>
        <a:srgbClr val="C3EEFF"/>
      </a:accent5>
      <a:accent6>
        <a:srgbClr val="B3DB72"/>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1391</TotalTime>
  <Words>1240</Words>
  <Application>Microsoft Macintosh PowerPoint</Application>
  <PresentationFormat>Custom</PresentationFormat>
  <Paragraphs>208</Paragraphs>
  <Slides>24</Slides>
  <Notes>20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IQT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Chandrasekar, Sriram</dc:creator>
  <cp:lastModifiedBy>Karl Ni</cp:lastModifiedBy>
  <cp:revision>171</cp:revision>
  <dcterms:created xsi:type="dcterms:W3CDTF">2016-06-17T21:01:28Z</dcterms:created>
  <dcterms:modified xsi:type="dcterms:W3CDTF">2016-10-11T00:35:46Z</dcterms:modified>
</cp:coreProperties>
</file>